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Lst>
  <p:notesMasterIdLst>
    <p:notesMasterId r:id="rId42"/>
  </p:notesMasterIdLst>
  <p:sldIdLst>
    <p:sldId id="256" r:id="rId6"/>
    <p:sldId id="556" r:id="rId7"/>
    <p:sldId id="606" r:id="rId8"/>
    <p:sldId id="607" r:id="rId9"/>
    <p:sldId id="608" r:id="rId10"/>
    <p:sldId id="609" r:id="rId11"/>
    <p:sldId id="610" r:id="rId12"/>
    <p:sldId id="611" r:id="rId13"/>
    <p:sldId id="612" r:id="rId14"/>
    <p:sldId id="613" r:id="rId15"/>
    <p:sldId id="634" r:id="rId16"/>
    <p:sldId id="637" r:id="rId17"/>
    <p:sldId id="614" r:id="rId18"/>
    <p:sldId id="615" r:id="rId19"/>
    <p:sldId id="616" r:id="rId20"/>
    <p:sldId id="617" r:id="rId21"/>
    <p:sldId id="635" r:id="rId22"/>
    <p:sldId id="618" r:id="rId23"/>
    <p:sldId id="632" r:id="rId24"/>
    <p:sldId id="619" r:id="rId25"/>
    <p:sldId id="633" r:id="rId26"/>
    <p:sldId id="620" r:id="rId27"/>
    <p:sldId id="636" r:id="rId28"/>
    <p:sldId id="621" r:id="rId29"/>
    <p:sldId id="622" r:id="rId30"/>
    <p:sldId id="623" r:id="rId31"/>
    <p:sldId id="624" r:id="rId32"/>
    <p:sldId id="625" r:id="rId33"/>
    <p:sldId id="626" r:id="rId34"/>
    <p:sldId id="627" r:id="rId35"/>
    <p:sldId id="628" r:id="rId36"/>
    <p:sldId id="631" r:id="rId37"/>
    <p:sldId id="604" r:id="rId38"/>
    <p:sldId id="605" r:id="rId39"/>
    <p:sldId id="495" r:id="rId40"/>
    <p:sldId id="454" r:id="rId41"/>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37"/>
            <p14:sldId id="614"/>
            <p14:sldId id="615"/>
            <p14:sldId id="616"/>
            <p14:sldId id="617"/>
            <p14:sldId id="635"/>
            <p14:sldId id="618"/>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19396C"/>
    <a:srgbClr val="081C23"/>
    <a:srgbClr val="F15A29"/>
    <a:srgbClr val="92D050"/>
    <a:srgbClr val="AC75D5"/>
    <a:srgbClr val="7F498F"/>
    <a:srgbClr val="D5B8EA"/>
    <a:srgbClr val="007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82" autoAdjust="0"/>
  </p:normalViewPr>
  <p:slideViewPr>
    <p:cSldViewPr snapToGrid="0">
      <p:cViewPr varScale="1">
        <p:scale>
          <a:sx n="62" d="100"/>
          <a:sy n="62" d="100"/>
        </p:scale>
        <p:origin x="1168" y="2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6/12/2015</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639" indent="-171639">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7229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639" indent="-171639">
              <a:buFont typeface="Arial" pitchFamily="34" charset="0"/>
              <a:buChar char="•"/>
            </a:pPr>
            <a:r>
              <a:rPr lang="en-US" baseline="0" dirty="0" smtClean="0"/>
              <a:t>The Service model defines the shape of a service- </a:t>
            </a:r>
          </a:p>
          <a:p>
            <a:pPr marL="384854" lvl="1" indent="-171639">
              <a:buFont typeface="Arial" pitchFamily="34" charset="0"/>
              <a:buChar char="•"/>
            </a:pPr>
            <a:r>
              <a:rPr lang="en-US" baseline="0" dirty="0" smtClean="0"/>
              <a:t>the Roles it will have</a:t>
            </a:r>
          </a:p>
          <a:p>
            <a:pPr marL="384854" lvl="1" indent="-171639">
              <a:buFont typeface="Arial" pitchFamily="34" charset="0"/>
              <a:buChar char="•"/>
            </a:pPr>
            <a:r>
              <a:rPr lang="en-US" baseline="0" dirty="0" smtClean="0"/>
              <a:t>endpoints it will listen on</a:t>
            </a:r>
          </a:p>
          <a:p>
            <a:pPr marL="384854" lvl="1" indent="-171639">
              <a:buFont typeface="Arial" pitchFamily="34" charset="0"/>
              <a:buChar char="•"/>
            </a:pPr>
            <a:r>
              <a:rPr lang="en-US" baseline="0" dirty="0" smtClean="0"/>
              <a:t>Types of VMs that will be run</a:t>
            </a:r>
          </a:p>
          <a:p>
            <a:pPr marL="384854" lvl="1" indent="-171639">
              <a:buFont typeface="Arial" pitchFamily="34" charset="0"/>
              <a:buChar char="•"/>
            </a:pPr>
            <a:endParaRPr lang="en-US" baseline="0" dirty="0" smtClean="0"/>
          </a:p>
          <a:p>
            <a:pPr marL="171639" indent="-171639">
              <a:buFont typeface="Arial" pitchFamily="34" charset="0"/>
              <a:buChar char="•"/>
            </a:pPr>
            <a:r>
              <a:rPr lang="en-US" baseline="0" dirty="0" smtClean="0"/>
              <a:t>At runtime each Role will run at a given scale</a:t>
            </a:r>
          </a:p>
          <a:p>
            <a:pPr marL="384854" lvl="1" indent="-171639">
              <a:buFont typeface="Arial" pitchFamily="34" charset="0"/>
              <a:buChar char="•"/>
            </a:pPr>
            <a:r>
              <a:rPr lang="en-US" baseline="0" dirty="0" smtClean="0"/>
              <a:t>Specifically each role will be deployed onto and executed on one or more VMs</a:t>
            </a:r>
          </a:p>
          <a:p>
            <a:pPr marL="384854" lvl="1" indent="-171639">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defTabSz="915406">
              <a:defRPr/>
            </a:pPr>
            <a:endParaRPr lang="en-US" b="0" baseline="0" dirty="0" smtClean="0"/>
          </a:p>
          <a:p>
            <a:pPr defTabSz="915406">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defTabSz="915406">
              <a:defRPr/>
            </a:pPr>
            <a:endParaRPr lang="en-US" baseline="0" dirty="0" smtClean="0"/>
          </a:p>
          <a:p>
            <a:pPr marL="171639" indent="-171639">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639" indent="-171639">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639" indent="-171639">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639" indent="-171639">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639" indent="-171639">
              <a:buFont typeface="Wingdings" panose="05000000000000000000" pitchFamily="2" charset="2"/>
              <a:buChar char="§"/>
            </a:pPr>
            <a:r>
              <a:rPr lang="en-US" baseline="0" dirty="0" smtClean="0"/>
              <a:t>Package can be deployed to staging or production site and VIP swapped to accomplish continuous deployment.</a:t>
            </a:r>
          </a:p>
          <a:p>
            <a:pPr marL="171639" indent="-171639">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Demo:</a:t>
            </a:r>
          </a:p>
          <a:p>
            <a:pPr marL="171639" indent="-171639">
              <a:buFont typeface="Arial" panose="020B0604020202020204" pitchFamily="34" charset="0"/>
              <a:buChar char="•"/>
            </a:pPr>
            <a:r>
              <a:rPr lang="en-US" dirty="0"/>
              <a:t>Create a Hello World Cloud Service.</a:t>
            </a:r>
          </a:p>
          <a:p>
            <a:pPr lvl="0"/>
            <a:endParaRPr lang="en-US" dirty="0"/>
          </a:p>
          <a:p>
            <a:pPr lvl="0"/>
            <a:r>
              <a:rPr lang="en-US" b="1" dirty="0"/>
              <a:t>Steps:</a:t>
            </a:r>
          </a:p>
          <a:p>
            <a:pPr marL="228851" indent="-228851">
              <a:buFont typeface="Arial" panose="020B0604020202020204" pitchFamily="34" charset="0"/>
              <a:buAutoNum type="arabicPeriod"/>
            </a:pPr>
            <a:r>
              <a:rPr lang="en-US" dirty="0"/>
              <a:t>Create a Cloud Service with a Web Role and Worker Role (with SB queue).</a:t>
            </a:r>
          </a:p>
          <a:p>
            <a:pPr marL="228851" indent="-228851">
              <a:buFont typeface="Arial" panose="020B0604020202020204" pitchFamily="34" charset="0"/>
              <a:buAutoNum type="arabicPeriod"/>
            </a:pPr>
            <a:r>
              <a:rPr lang="en-US" dirty="0"/>
              <a:t>Launch, explain local emulator.</a:t>
            </a:r>
          </a:p>
          <a:p>
            <a:pPr marL="228851" indent="-228851">
              <a:buFont typeface="Arial" panose="020B0604020202020204" pitchFamily="34" charset="0"/>
              <a:buAutoNum type="arabicPeriod"/>
            </a:pPr>
            <a:r>
              <a:rPr lang="en-US"/>
              <a:t>Show publish menu.</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28</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Speaker</a:t>
            </a:r>
            <a:r>
              <a:rPr lang="en-US" sz="1200" b="0" i="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how Fabric Controller(FC) initiates a</a:t>
            </a:r>
            <a:r>
              <a:rPr lang="en-US" sz="1200" dirty="0" smtClean="0">
                <a:solidFill>
                  <a:schemeClr val="accent2">
                    <a:lumMod val="60000"/>
                    <a:lumOff val="40000"/>
                  </a:schemeClr>
                </a:solidFill>
              </a:rPr>
              <a:t>uto</a:t>
            </a:r>
            <a:r>
              <a:rPr lang="en-US" sz="1200" dirty="0" smtClean="0">
                <a:solidFill>
                  <a:srgbClr val="FFC000"/>
                </a:solidFill>
              </a:rPr>
              <a:t> </a:t>
            </a:r>
            <a:r>
              <a:rPr lang="en-US" sz="1200" dirty="0" smtClean="0">
                <a:solidFill>
                  <a:schemeClr val="accent2">
                    <a:lumMod val="60000"/>
                    <a:lumOff val="40000"/>
                  </a:schemeClr>
                </a:solidFill>
              </a:rPr>
              <a:t>recovery</a:t>
            </a:r>
            <a:r>
              <a:rPr lang="en-US" sz="1200" dirty="0" smtClean="0">
                <a:solidFill>
                  <a:srgbClr val="FFC000"/>
                </a:solidFill>
              </a:rPr>
              <a:t> </a:t>
            </a:r>
            <a:r>
              <a:rPr lang="en-US" sz="1200" dirty="0" smtClean="0"/>
              <a:t>of crashed</a:t>
            </a:r>
            <a:r>
              <a:rPr lang="en-US" sz="1200" baseline="0" dirty="0" smtClean="0"/>
              <a:t> or </a:t>
            </a:r>
            <a:r>
              <a:rPr lang="en-US" sz="1200" dirty="0" smtClean="0"/>
              <a:t>nonresponsive instances; </a:t>
            </a:r>
            <a:r>
              <a:rPr lang="en-US" sz="1200" kern="1200" dirty="0" smtClean="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HA through f</a:t>
            </a:r>
            <a:r>
              <a:rPr lang="en-US" sz="1200" dirty="0" smtClean="0">
                <a:solidFill>
                  <a:schemeClr val="accent2">
                    <a:lumMod val="60000"/>
                    <a:lumOff val="40000"/>
                  </a:schemeClr>
                </a:solidFill>
              </a:rPr>
              <a:t>ault</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HA through </a:t>
            </a:r>
            <a:r>
              <a:rPr lang="en-US" sz="1200" b="0" i="0" kern="1200" dirty="0" smtClean="0">
                <a:solidFill>
                  <a:schemeClr val="tx1"/>
                </a:solidFill>
                <a:effectLst/>
                <a:latin typeface="+mn-lt"/>
                <a:ea typeface="+mn-ea"/>
                <a:cs typeface="+mn-cs"/>
              </a:rPr>
              <a:t>availability sets;</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smtClean="0">
                <a:solidFill>
                  <a:schemeClr val="tx1"/>
                </a:solidFill>
                <a:effectLst/>
                <a:latin typeface="+mn-lt"/>
                <a:ea typeface="+mn-ea"/>
                <a:cs typeface="+mn-cs"/>
              </a:rPr>
              <a:t> and hence making your service highly available</a:t>
            </a:r>
            <a:r>
              <a:rPr lang="en-US" sz="1200" b="0" i="0" kern="1200" dirty="0" smtClean="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down at the same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host OS updates.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a:t>
            </a:r>
            <a:r>
              <a:rPr lang="en-US" sz="1200" baseline="0" dirty="0" smtClean="0">
                <a:solidFill>
                  <a:schemeClr val="accent2">
                    <a:lumMod val="60000"/>
                    <a:lumOff val="40000"/>
                  </a:schemeClr>
                </a:solidFill>
              </a:rPr>
              <a:t> u</a:t>
            </a:r>
            <a:r>
              <a:rPr lang="en-US" sz="1200" dirty="0" smtClean="0">
                <a:solidFill>
                  <a:schemeClr val="accent2">
                    <a:lumMod val="60000"/>
                    <a:lumOff val="40000"/>
                  </a:schemeClr>
                </a:solidFill>
              </a:rPr>
              <a:t>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helps continued </a:t>
            </a:r>
            <a:r>
              <a:rPr lang="en-US" sz="1200" dirty="0" smtClean="0"/>
              <a:t>service availability during application</a:t>
            </a:r>
            <a:r>
              <a:rPr lang="en-US" sz="1200" baseline="0" dirty="0" smtClean="0"/>
              <a:t> </a:t>
            </a:r>
            <a:r>
              <a:rPr lang="en-US" sz="1200" dirty="0" smtClean="0"/>
              <a:t>upgrade.</a:t>
            </a:r>
            <a:r>
              <a:rPr lang="en-US" sz="1200" baseline="0" dirty="0" smtClean="0"/>
              <a:t> </a:t>
            </a:r>
            <a:r>
              <a:rPr lang="en-US" sz="1200" dirty="0" smtClean="0">
                <a:solidFill>
                  <a:schemeClr val="accent2">
                    <a:lumMod val="60000"/>
                    <a:lumOff val="40000"/>
                  </a:schemeClr>
                </a:solidFill>
              </a:rPr>
              <a:t>Upgrade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avoids shutting down all instances at the same time</a:t>
            </a:r>
            <a:r>
              <a:rPr lang="en-US" sz="1200" baseline="0" dirty="0" smtClean="0"/>
              <a:t> during an upgrade.</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 Web App</a:t>
            </a:r>
            <a:r>
              <a:rPr lang="en-US" sz="1200" baseline="0" dirty="0" smtClean="0">
                <a:solidFill>
                  <a:schemeClr val="accent2">
                    <a:lumMod val="60000"/>
                    <a:lumOff val="40000"/>
                  </a:schemeClr>
                </a:solidFill>
              </a:rPr>
              <a:t> D</a:t>
            </a:r>
            <a:r>
              <a:rPr lang="en-US" sz="1200" dirty="0" smtClean="0">
                <a:solidFill>
                  <a:schemeClr val="accent2">
                    <a:lumMod val="60000"/>
                    <a:lumOff val="40000"/>
                  </a:schemeClr>
                </a:solidFill>
              </a:rPr>
              <a:t>eployment Slots and Cloud Service VIP</a:t>
            </a:r>
            <a:r>
              <a:rPr lang="en-US" sz="1200" dirty="0" smtClean="0">
                <a:solidFill>
                  <a:srgbClr val="FFC000"/>
                </a:solidFill>
              </a:rPr>
              <a:t> </a:t>
            </a:r>
            <a:r>
              <a:rPr lang="en-US" sz="1200" dirty="0" smtClean="0">
                <a:solidFill>
                  <a:schemeClr val="accent2">
                    <a:lumMod val="60000"/>
                    <a:lumOff val="40000"/>
                  </a:schemeClr>
                </a:solidFill>
              </a:rPr>
              <a:t>swap</a:t>
            </a:r>
            <a:r>
              <a:rPr lang="en-US" sz="1200" dirty="0" smtClean="0">
                <a:solidFill>
                  <a:srgbClr val="FFC000"/>
                </a:solidFill>
              </a:rPr>
              <a:t> </a:t>
            </a:r>
            <a:r>
              <a:rPr lang="en-US" sz="1200" dirty="0" smtClean="0"/>
              <a:t>allow promoting staging to production and manage</a:t>
            </a:r>
            <a:r>
              <a:rPr lang="en-US" sz="1200" baseline="0" dirty="0" smtClean="0"/>
              <a:t> dev/test environments </a:t>
            </a:r>
            <a:r>
              <a:rPr lang="en-US" sz="1200" dirty="0" smtClean="0"/>
              <a:t>with DevOps</a:t>
            </a:r>
            <a:r>
              <a:rPr lang="en-US" sz="1200" baseline="0" dirty="0" smtClean="0"/>
              <a:t> mindset. </a:t>
            </a:r>
            <a:r>
              <a:rPr lang="en-US" sz="1200" b="0" i="0" kern="1200" dirty="0" smtClean="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f</a:t>
            </a:r>
            <a:r>
              <a:rPr lang="en-US" altLang="zh-CN" sz="1200" dirty="0" smtClean="0"/>
              <a:t>irst party and third party support for </a:t>
            </a:r>
            <a:r>
              <a:rPr lang="en-US" altLang="zh-CN" sz="1200" dirty="0" smtClean="0">
                <a:solidFill>
                  <a:schemeClr val="accent2">
                    <a:lumMod val="60000"/>
                    <a:lumOff val="40000"/>
                  </a:schemeClr>
                </a:solidFill>
              </a:rPr>
              <a:t>telemetry.</a:t>
            </a: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how to make your application resilient by </a:t>
            </a:r>
            <a:r>
              <a:rPr lang="en-US" sz="1200" b="0" i="0" kern="1200" dirty="0" smtClean="0">
                <a:solidFill>
                  <a:schemeClr val="tx1"/>
                </a:solidFill>
                <a:effectLst/>
                <a:latin typeface="+mn-lt"/>
                <a:ea typeface="+mn-ea"/>
                <a:cs typeface="+mn-cs"/>
              </a:rPr>
              <a:t>adding robust transient fault handling logic</a:t>
            </a:r>
            <a:r>
              <a:rPr lang="en-US" altLang="zh-CN" sz="1200" dirty="0" smtClean="0"/>
              <a:t> using the </a:t>
            </a:r>
            <a:r>
              <a:rPr lang="en-US" altLang="zh-CN" sz="1200" dirty="0" smtClean="0">
                <a:solidFill>
                  <a:schemeClr val="accent2">
                    <a:lumMod val="60000"/>
                    <a:lumOff val="40000"/>
                  </a:schemeClr>
                </a:solidFill>
              </a:rPr>
              <a:t>Transient Fault Handling Application block in your code. </a:t>
            </a:r>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6/13/2015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defTabSz="915406">
              <a:defRPr/>
            </a:pPr>
            <a:r>
              <a:rPr lang="en-US" b="0" baseline="0" dirty="0" smtClean="0"/>
              <a:t>Before we discuss about specifics, let’s refocus on what you care about – your application/service. </a:t>
            </a:r>
            <a:endParaRPr lang="en-US" b="1" baseline="0" dirty="0" smtClean="0"/>
          </a:p>
          <a:p>
            <a:pPr marL="171639" indent="-171639" defTabSz="915406">
              <a:buFont typeface="Arial" panose="020B0604020202020204" pitchFamily="34" charset="0"/>
              <a:buChar char="•"/>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851" indent="-228851">
              <a:buFont typeface="+mj-lt"/>
              <a:buAutoNum type="arabicPeriod"/>
            </a:pPr>
            <a:r>
              <a:rPr lang="en-US" dirty="0" smtClean="0"/>
              <a:t>Let’s start with something that you know inside-and-out: your application code. [click]</a:t>
            </a:r>
          </a:p>
          <a:p>
            <a:pPr marL="228851" indent="-228851">
              <a:buFont typeface="+mj-lt"/>
              <a:buAutoNum type="arabicPeriod"/>
            </a:pPr>
            <a:r>
              <a:rPr lang="en-US" dirty="0" smtClean="0"/>
              <a:t>Then,</a:t>
            </a:r>
            <a:r>
              <a:rPr lang="en-US" baseline="0" dirty="0" smtClean="0"/>
              <a:t> for whatever reason, you decide to deploy your application to Azure. [click]</a:t>
            </a:r>
          </a:p>
          <a:p>
            <a:pPr marL="228851" indent="-228851">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851" indent="-228851">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851" indent="-228851">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851" indent="-228851">
              <a:buFont typeface="+mj-lt"/>
              <a:buAutoNum type="arabicPeriod"/>
            </a:pPr>
            <a:r>
              <a:rPr lang="en-US" baseline="0" dirty="0" smtClean="0"/>
              <a:t>You can define hosting environments, such as websites, cloud services and VMs. [Click]</a:t>
            </a:r>
          </a:p>
          <a:p>
            <a:pPr marL="228851" indent="-228851">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639" indent="-171639">
              <a:buFont typeface="Arial" panose="020B0604020202020204" pitchFamily="34" charset="0"/>
              <a:buChar char="•"/>
            </a:pPr>
            <a:r>
              <a:rPr lang="en-US" altLang="zh-CN" baseline="0" dirty="0" smtClean="0"/>
              <a:t>An active Azure subscription.</a:t>
            </a:r>
          </a:p>
          <a:p>
            <a:pPr marL="171639" indent="-171639">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851" indent="-228851">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851" indent="-228851">
              <a:buFont typeface="+mj-lt"/>
              <a:buAutoNum type="arabicPeriod"/>
            </a:pPr>
            <a:r>
              <a:rPr lang="en-US" baseline="0" dirty="0" smtClean="0"/>
              <a:t>Select </a:t>
            </a:r>
            <a:r>
              <a:rPr lang="en-US" b="1" baseline="0" dirty="0" smtClean="0"/>
              <a:t>Website</a:t>
            </a:r>
            <a:r>
              <a:rPr lang="en-US" baseline="0" dirty="0" smtClean="0"/>
              <a:t> and provision a new website.</a:t>
            </a:r>
          </a:p>
          <a:p>
            <a:pPr marL="228851" indent="-228851">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851" indent="-228851">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851" indent="-228851">
              <a:buFont typeface="+mj-lt"/>
              <a:buAutoNum type="arabicPeriod"/>
            </a:pPr>
            <a:r>
              <a:rPr lang="en-US" baseline="0" dirty="0" smtClean="0"/>
              <a:t>Follow the publish wizard to publish the application to the website we just provisioned.</a:t>
            </a:r>
          </a:p>
          <a:p>
            <a:pPr marL="228851" indent="-228851">
              <a:buFont typeface="+mj-lt"/>
              <a:buAutoNum type="arabicPeriod"/>
            </a:pPr>
            <a:r>
              <a:rPr lang="en-US" baseline="0" dirty="0" smtClean="0"/>
              <a:t>Test the application. Invite audience to participate if possible.</a:t>
            </a:r>
          </a:p>
          <a:p>
            <a:pPr marL="228851" indent="-228851">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851" indent="-228851">
              <a:buFont typeface="+mj-lt"/>
              <a:buAutoNum type="arabicPeriod"/>
            </a:pPr>
            <a:r>
              <a:rPr lang="en-US" baseline="0" dirty="0" smtClean="0"/>
              <a:t>You provided code. [Click]</a:t>
            </a:r>
          </a:p>
          <a:p>
            <a:pPr marL="228851" indent="-228851">
              <a:buFont typeface="+mj-lt"/>
              <a:buAutoNum type="arabicPeriod"/>
            </a:pPr>
            <a:r>
              <a:rPr lang="en-US" baseline="0" dirty="0" smtClean="0"/>
              <a:t>Azure provided resource (website). [Click]</a:t>
            </a:r>
          </a:p>
          <a:p>
            <a:pPr marL="228851" indent="-228851">
              <a:buFont typeface="+mj-lt"/>
              <a:buAutoNum type="arabicPeriod"/>
            </a:pPr>
            <a:r>
              <a:rPr lang="en-US" baseline="0" dirty="0" smtClean="0"/>
              <a:t>Your code is deployed to the resource and you have a running site. </a:t>
            </a:r>
          </a:p>
          <a:p>
            <a:pPr marL="228851" indent="-228851">
              <a:buFont typeface="+mj-lt"/>
              <a:buAutoNum type="arabicPeriod"/>
            </a:pPr>
            <a:endParaRPr lang="en-US" baseline="0" dirty="0" smtClean="0"/>
          </a:p>
          <a:p>
            <a:r>
              <a:rPr lang="en-US" b="1" baseline="0" dirty="0" smtClean="0"/>
              <a:t>Transition:</a:t>
            </a:r>
          </a:p>
          <a:p>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494166"/>
      </p:ext>
    </p:extLst>
  </p:cSld>
  <p:clrMapOvr>
    <a:masterClrMapping/>
  </p:clrMapOvr>
  <p:transition>
    <p:fade/>
  </p:transition>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2391895"/>
      </p:ext>
    </p:extLst>
  </p:cSld>
  <p:clrMapOvr>
    <a:masterClrMapping/>
  </p:clrMapOvr>
  <p:transition>
    <p:fade/>
  </p:transition>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31815572"/>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1982984"/>
      </p:ext>
    </p:extLst>
  </p:cSld>
  <p:clrMapOvr>
    <a:masterClrMapping/>
  </p:clrMapOvr>
  <p:transition>
    <p:fade/>
  </p:transition>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13916340"/>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52532407"/>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8673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1346272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2285945"/>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68193627"/>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857987978"/>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56367755"/>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2828757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15438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29929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25038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58428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06173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48626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endParaRPr sz="4000">
              <a:solidFill>
                <a:srgbClr val="0072C6"/>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240475650"/>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572641247"/>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252701118"/>
      </p:ext>
    </p:extLst>
  </p:cSld>
  <p:clrMapOvr>
    <a:masterClrMapping/>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09683"/>
      </p:ext>
    </p:extLst>
  </p:cSld>
  <p:clrMapOvr>
    <a:masterClrMapping/>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8045015"/>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4493543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9991436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0395724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999456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0312096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2700943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719216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pn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8307718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5.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7.xml"/><Relationship Id="rId4"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9.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13.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0.emf"/><Relationship Id="rId3" Type="http://schemas.openxmlformats.org/officeDocument/2006/relationships/image" Target="../media/image46.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7.emf"/><Relationship Id="rId10"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111" y="2970214"/>
            <a:ext cx="10348148" cy="917575"/>
          </a:xfrm>
        </p:spPr>
        <p:txBody>
          <a:bodyPr/>
          <a:lstStyle/>
          <a:p>
            <a:r>
              <a:rPr lang="en-US" dirty="0" smtClean="0"/>
              <a:t>Demo: </a:t>
            </a:r>
            <a:r>
              <a:rPr lang="en-US" dirty="0" smtClean="0"/>
              <a:t>Azure Resource Manager</a:t>
            </a:r>
            <a:endParaRPr lang="en-US" dirty="0"/>
          </a:p>
        </p:txBody>
      </p:sp>
    </p:spTree>
    <p:extLst>
      <p:ext uri="{BB962C8B-B14F-4D97-AF65-F5344CB8AC3E}">
        <p14:creationId xmlns:p14="http://schemas.microsoft.com/office/powerpoint/2010/main" val="3500411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1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2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4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44" y="424687"/>
            <a:ext cx="9485738" cy="917575"/>
          </a:xfrm>
        </p:spPr>
        <p:txBody>
          <a:bodyPr/>
          <a:lstStyle/>
          <a:p>
            <a:r>
              <a:rPr lang="en-US" sz="5290" dirty="0" smtClean="0"/>
              <a:t>Redundancy in </a:t>
            </a:r>
            <a:r>
              <a:rPr lang="en-US" sz="5290" dirty="0" smtClean="0"/>
              <a:t>Microsoft Azure </a:t>
            </a:r>
            <a:endParaRPr lang="en-US" sz="5290" dirty="0"/>
          </a:p>
        </p:txBody>
      </p:sp>
      <p:sp>
        <p:nvSpPr>
          <p:cNvPr id="3" name="Content Placeholder 2"/>
          <p:cNvSpPr>
            <a:spLocks noGrp="1"/>
          </p:cNvSpPr>
          <p:nvPr>
            <p:ph sz="quarter" idx="10"/>
          </p:nvPr>
        </p:nvSpPr>
        <p:spPr>
          <a:xfrm>
            <a:off x="230777" y="1328336"/>
            <a:ext cx="11398878" cy="3034529"/>
          </a:xfrm>
          <a:prstGeom prst="rect">
            <a:avLst/>
          </a:prstGeom>
        </p:spPr>
        <p:txBody>
          <a:bodyPr>
            <a:normAutofit/>
          </a:bodyPr>
          <a:lstStyle/>
          <a:p>
            <a:r>
              <a:rPr lang="en-US" sz="2800" dirty="0" smtClean="0">
                <a:solidFill>
                  <a:schemeClr val="accent2">
                    <a:lumMod val="60000"/>
                    <a:lumOff val="40000"/>
                  </a:schemeClr>
                </a:solidFill>
              </a:rPr>
              <a:t>Storage</a:t>
            </a:r>
            <a:r>
              <a:rPr lang="en-US" sz="2800" dirty="0" smtClean="0"/>
              <a:t> </a:t>
            </a:r>
            <a:r>
              <a:rPr lang="en-US" sz="2800" dirty="0" smtClean="0"/>
              <a:t>Redundancy Options</a:t>
            </a:r>
            <a:endParaRPr lang="en-US" sz="2800" dirty="0"/>
          </a:p>
          <a:p>
            <a:r>
              <a:rPr lang="en-US" sz="2800" dirty="0" smtClean="0">
                <a:solidFill>
                  <a:schemeClr val="accent2">
                    <a:lumMod val="60000"/>
                    <a:lumOff val="40000"/>
                  </a:schemeClr>
                </a:solidFill>
              </a:rPr>
              <a:t>SQL</a:t>
            </a:r>
            <a:r>
              <a:rPr lang="en-US" sz="2800" dirty="0" smtClean="0">
                <a:solidFill>
                  <a:srgbClr val="FFC000"/>
                </a:solidFill>
              </a:rPr>
              <a:t> </a:t>
            </a:r>
            <a:r>
              <a:rPr lang="en-US" sz="2800" dirty="0">
                <a:solidFill>
                  <a:schemeClr val="accent2">
                    <a:lumMod val="60000"/>
                    <a:lumOff val="40000"/>
                  </a:schemeClr>
                </a:solidFill>
              </a:rPr>
              <a:t>Database</a:t>
            </a:r>
            <a:r>
              <a:rPr lang="en-US" sz="2800" dirty="0">
                <a:solidFill>
                  <a:srgbClr val="FFC000"/>
                </a:solidFill>
              </a:rPr>
              <a:t> </a:t>
            </a:r>
            <a:r>
              <a:rPr lang="en-US" sz="2800" dirty="0" smtClean="0"/>
              <a:t>Geo-Replication</a:t>
            </a:r>
            <a:endParaRPr lang="en-US" sz="2800" dirty="0"/>
          </a:p>
          <a:p>
            <a:r>
              <a:rPr lang="en-US" sz="2800" dirty="0" smtClean="0">
                <a:solidFill>
                  <a:schemeClr val="accent2">
                    <a:lumMod val="60000"/>
                    <a:lumOff val="40000"/>
                  </a:schemeClr>
                </a:solidFill>
              </a:rPr>
              <a:t>Caching</a:t>
            </a:r>
            <a:r>
              <a:rPr lang="en-US" sz="2800" dirty="0" smtClean="0">
                <a:solidFill>
                  <a:srgbClr val="FFC000"/>
                </a:solidFill>
              </a:rPr>
              <a:t> </a:t>
            </a:r>
            <a:r>
              <a:rPr lang="en-US" sz="2800" dirty="0"/>
              <a:t>with high availability </a:t>
            </a:r>
            <a:r>
              <a:rPr lang="en-US" sz="2800" dirty="0" smtClean="0"/>
              <a:t>option</a:t>
            </a:r>
            <a:endParaRPr lang="en-US" sz="2800" dirty="0"/>
          </a:p>
          <a:p>
            <a:r>
              <a:rPr lang="en-US" sz="2800" dirty="0" smtClean="0">
                <a:solidFill>
                  <a:schemeClr val="accent2">
                    <a:lumMod val="60000"/>
                    <a:lumOff val="40000"/>
                  </a:schemeClr>
                </a:solidFill>
              </a:rPr>
              <a:t>Load-</a:t>
            </a:r>
            <a:r>
              <a:rPr lang="en-US" sz="2800" dirty="0" smtClean="0">
                <a:solidFill>
                  <a:schemeClr val="accent2">
                    <a:lumMod val="60000"/>
                    <a:lumOff val="40000"/>
                  </a:schemeClr>
                </a:solidFill>
              </a:rPr>
              <a:t>balanced</a:t>
            </a:r>
            <a:r>
              <a:rPr lang="en-US" sz="2800" dirty="0" smtClean="0"/>
              <a:t> App Service Apps, Cloud Service and Virtual Machines</a:t>
            </a:r>
            <a:endParaRPr lang="en-US" sz="2800" dirty="0">
              <a:solidFill>
                <a:schemeClr val="accent2">
                  <a:lumMod val="60000"/>
                  <a:lumOff val="40000"/>
                </a:schemeClr>
              </a:solidFill>
            </a:endParaRPr>
          </a:p>
          <a:p>
            <a:r>
              <a:rPr lang="en-US" sz="2800" dirty="0" smtClean="0"/>
              <a:t>Built-in </a:t>
            </a:r>
            <a:r>
              <a:rPr lang="en-US" sz="2800" dirty="0"/>
              <a:t>redundancy </a:t>
            </a:r>
            <a:r>
              <a:rPr lang="en-US" sz="2800" dirty="0" smtClean="0"/>
              <a:t>in Azure </a:t>
            </a:r>
            <a:r>
              <a:rPr lang="en-US" sz="2800" dirty="0">
                <a:solidFill>
                  <a:schemeClr val="accent2">
                    <a:lumMod val="60000"/>
                    <a:lumOff val="40000"/>
                  </a:schemeClr>
                </a:solidFill>
              </a:rPr>
              <a:t>Virtual Network</a:t>
            </a:r>
            <a:r>
              <a:rPr lang="en-US" sz="2800" dirty="0">
                <a:solidFill>
                  <a:srgbClr val="FFC000"/>
                </a:solidFill>
              </a:rPr>
              <a:t> </a:t>
            </a:r>
            <a:r>
              <a:rPr lang="en-US" sz="2800" dirty="0"/>
              <a:t>gateways</a:t>
            </a:r>
          </a:p>
          <a:p>
            <a:r>
              <a:rPr lang="en-US" sz="2800" dirty="0"/>
              <a:t>Failover with </a:t>
            </a:r>
            <a:r>
              <a:rPr lang="en-US" sz="2800" dirty="0" smtClean="0"/>
              <a:t>Azure </a:t>
            </a:r>
            <a:r>
              <a:rPr lang="en-US" sz="28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20" y="504736"/>
            <a:ext cx="8982304" cy="917575"/>
          </a:xfrm>
        </p:spPr>
        <p:txBody>
          <a:bodyPr/>
          <a:lstStyle/>
          <a:p>
            <a:r>
              <a:rPr lang="en-US" sz="5290" dirty="0" smtClean="0"/>
              <a:t>Resiliency </a:t>
            </a:r>
            <a:r>
              <a:rPr lang="en-US" sz="5290" dirty="0" smtClean="0"/>
              <a:t>in </a:t>
            </a:r>
            <a:r>
              <a:rPr lang="en-US" sz="5290" dirty="0" smtClean="0"/>
              <a:t>Microsoft Azure</a:t>
            </a:r>
            <a:endParaRPr lang="en-US" sz="5290" dirty="0"/>
          </a:p>
        </p:txBody>
      </p:sp>
      <p:sp>
        <p:nvSpPr>
          <p:cNvPr id="3" name="Content Placeholder 2"/>
          <p:cNvSpPr>
            <a:spLocks noGrp="1"/>
          </p:cNvSpPr>
          <p:nvPr>
            <p:ph sz="quarter" idx="10"/>
          </p:nvPr>
        </p:nvSpPr>
        <p:spPr>
          <a:xfrm>
            <a:off x="254091" y="1229254"/>
            <a:ext cx="11068029" cy="4420683"/>
          </a:xfrm>
          <a:prstGeom prst="rect">
            <a:avLst/>
          </a:prstGeom>
          <a:ln>
            <a:noFill/>
          </a:ln>
        </p:spPr>
        <p:txBody>
          <a:bodyPr>
            <a:normAutofit/>
          </a:bodyPr>
          <a:lstStyle/>
          <a:p>
            <a:r>
              <a:rPr lang="en-US" sz="2800" dirty="0" smtClean="0">
                <a:solidFill>
                  <a:schemeClr val="accent2">
                    <a:lumMod val="60000"/>
                    <a:lumOff val="40000"/>
                  </a:schemeClr>
                </a:solidFill>
              </a:rPr>
              <a:t>Auto</a:t>
            </a:r>
            <a:r>
              <a:rPr lang="en-US" sz="2800" dirty="0" smtClean="0">
                <a:solidFill>
                  <a:srgbClr val="FFC000"/>
                </a:solidFill>
              </a:rPr>
              <a:t> </a:t>
            </a:r>
            <a:r>
              <a:rPr lang="en-US" sz="2800" dirty="0" smtClean="0">
                <a:solidFill>
                  <a:schemeClr val="accent2">
                    <a:lumMod val="60000"/>
                    <a:lumOff val="40000"/>
                  </a:schemeClr>
                </a:solidFill>
              </a:rPr>
              <a:t>recovery </a:t>
            </a:r>
            <a:r>
              <a:rPr lang="en-US" sz="2800" dirty="0" smtClean="0"/>
              <a:t>– Service Healing </a:t>
            </a:r>
          </a:p>
          <a:p>
            <a:r>
              <a:rPr lang="en-US" sz="2800" dirty="0" smtClean="0">
                <a:solidFill>
                  <a:schemeClr val="accent2">
                    <a:lumMod val="60000"/>
                    <a:lumOff val="40000"/>
                  </a:schemeClr>
                </a:solidFill>
              </a:rPr>
              <a:t>Fault</a:t>
            </a:r>
            <a:r>
              <a:rPr lang="en-US" sz="2800" dirty="0" smtClean="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a:t>-</a:t>
            </a:r>
            <a:r>
              <a:rPr lang="en-US" sz="2800" dirty="0" smtClean="0"/>
              <a:t> </a:t>
            </a:r>
            <a:r>
              <a:rPr lang="en-US" sz="2800" dirty="0" smtClean="0"/>
              <a:t>prevent single point of failure</a:t>
            </a:r>
            <a:endParaRPr lang="en-US" sz="2800" dirty="0"/>
          </a:p>
          <a:p>
            <a:r>
              <a:rPr lang="en-US" sz="2800" dirty="0"/>
              <a:t>Virtual </a:t>
            </a:r>
            <a:r>
              <a:rPr lang="en-US" altLang="zh-CN" sz="2800" dirty="0"/>
              <a:t>machine </a:t>
            </a:r>
            <a:r>
              <a:rPr lang="en-US" altLang="zh-CN" sz="2800" dirty="0">
                <a:solidFill>
                  <a:schemeClr val="accent2">
                    <a:lumMod val="60000"/>
                    <a:lumOff val="40000"/>
                  </a:schemeClr>
                </a:solidFill>
              </a:rPr>
              <a:t>Availability</a:t>
            </a:r>
            <a:r>
              <a:rPr lang="en-US" altLang="zh-CN" sz="2800" dirty="0">
                <a:solidFill>
                  <a:srgbClr val="FFC000"/>
                </a:solidFill>
              </a:rPr>
              <a:t> </a:t>
            </a:r>
            <a:r>
              <a:rPr lang="en-US" altLang="zh-CN" sz="2800" dirty="0">
                <a:solidFill>
                  <a:schemeClr val="accent2">
                    <a:lumMod val="60000"/>
                    <a:lumOff val="40000"/>
                  </a:schemeClr>
                </a:solidFill>
              </a:rPr>
              <a:t>set</a:t>
            </a:r>
            <a:r>
              <a:rPr lang="en-US" altLang="zh-CN" sz="2800" dirty="0">
                <a:solidFill>
                  <a:srgbClr val="FFC000"/>
                </a:solidFill>
              </a:rPr>
              <a:t> </a:t>
            </a:r>
            <a:r>
              <a:rPr lang="en-US" altLang="zh-CN" sz="2800" dirty="0" smtClean="0"/>
              <a:t>– fault domain and rolling host updates</a:t>
            </a:r>
            <a:endParaRPr lang="en-US" sz="2800" dirty="0"/>
          </a:p>
          <a:p>
            <a:r>
              <a:rPr lang="en-US" sz="2800" dirty="0">
                <a:solidFill>
                  <a:schemeClr val="accent2">
                    <a:lumMod val="60000"/>
                    <a:lumOff val="40000"/>
                  </a:schemeClr>
                </a:solidFill>
              </a:rPr>
              <a:t>Upgrade</a:t>
            </a:r>
            <a:r>
              <a:rPr lang="en-US" sz="2800" dirty="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smtClean="0"/>
              <a:t>- s</a:t>
            </a:r>
            <a:r>
              <a:rPr lang="en-US" sz="2800" dirty="0" smtClean="0"/>
              <a:t>ervice availability during upgrade</a:t>
            </a:r>
            <a:endParaRPr lang="en-US" sz="2800" dirty="0"/>
          </a:p>
          <a:p>
            <a:r>
              <a:rPr lang="en-US" sz="2800" dirty="0" smtClean="0">
                <a:solidFill>
                  <a:schemeClr val="accent2">
                    <a:lumMod val="60000"/>
                    <a:lumOff val="40000"/>
                  </a:schemeClr>
                </a:solidFill>
              </a:rPr>
              <a:t>Deployment Slots </a:t>
            </a:r>
            <a:r>
              <a:rPr lang="en-US" sz="2800" dirty="0" smtClean="0"/>
              <a:t>and </a:t>
            </a:r>
            <a:r>
              <a:rPr lang="en-US" sz="2800" dirty="0" smtClean="0">
                <a:solidFill>
                  <a:schemeClr val="accent2">
                    <a:lumMod val="60000"/>
                    <a:lumOff val="40000"/>
                  </a:schemeClr>
                </a:solidFill>
              </a:rPr>
              <a:t>VIP</a:t>
            </a:r>
            <a:r>
              <a:rPr lang="en-US" sz="2800" dirty="0" smtClean="0">
                <a:solidFill>
                  <a:srgbClr val="FFC000"/>
                </a:solidFill>
              </a:rPr>
              <a:t> </a:t>
            </a:r>
            <a:r>
              <a:rPr lang="en-US" sz="2800" dirty="0" smtClean="0">
                <a:solidFill>
                  <a:schemeClr val="accent2">
                    <a:lumMod val="60000"/>
                    <a:lumOff val="40000"/>
                  </a:schemeClr>
                </a:solidFill>
              </a:rPr>
              <a:t>swap</a:t>
            </a:r>
            <a:r>
              <a:rPr lang="en-US" sz="2800" dirty="0" smtClean="0">
                <a:solidFill>
                  <a:srgbClr val="FFC000"/>
                </a:solidFill>
              </a:rPr>
              <a:t> </a:t>
            </a:r>
          </a:p>
          <a:p>
            <a:r>
              <a:rPr lang="en-US" sz="2800" dirty="0">
                <a:solidFill>
                  <a:schemeClr val="accent2">
                    <a:lumMod val="60000"/>
                    <a:lumOff val="40000"/>
                  </a:schemeClr>
                </a:solidFill>
              </a:rPr>
              <a:t>E</a:t>
            </a:r>
            <a:r>
              <a:rPr lang="en-US" sz="2800" dirty="0" smtClean="0">
                <a:solidFill>
                  <a:schemeClr val="accent2">
                    <a:lumMod val="60000"/>
                    <a:lumOff val="40000"/>
                  </a:schemeClr>
                </a:solidFill>
              </a:rPr>
              <a:t>mulator</a:t>
            </a:r>
            <a:r>
              <a:rPr lang="en-US" sz="2800" dirty="0">
                <a:solidFill>
                  <a:schemeClr val="accent2">
                    <a:lumMod val="60000"/>
                    <a:lumOff val="40000"/>
                  </a:schemeClr>
                </a:solidFill>
              </a:rPr>
              <a:t>,</a:t>
            </a:r>
            <a:r>
              <a:rPr lang="en-US" sz="2800" dirty="0">
                <a:solidFill>
                  <a:srgbClr val="FFC000"/>
                </a:solidFill>
              </a:rPr>
              <a:t> </a:t>
            </a:r>
            <a:r>
              <a:rPr lang="en-US" sz="2800" dirty="0" err="1">
                <a:solidFill>
                  <a:schemeClr val="accent2">
                    <a:lumMod val="60000"/>
                    <a:lumOff val="40000"/>
                  </a:schemeClr>
                </a:solidFill>
              </a:rPr>
              <a:t>Intellitrace</a:t>
            </a:r>
            <a:r>
              <a:rPr lang="en-US" sz="2800" dirty="0">
                <a:solidFill>
                  <a:srgbClr val="FFC000"/>
                </a:solidFill>
              </a:rPr>
              <a:t> </a:t>
            </a:r>
            <a:r>
              <a:rPr lang="en-US" sz="2800" dirty="0"/>
              <a:t>and enhanced </a:t>
            </a:r>
            <a:r>
              <a:rPr lang="en-US" sz="2800" dirty="0">
                <a:solidFill>
                  <a:schemeClr val="accent2">
                    <a:lumMod val="60000"/>
                    <a:lumOff val="40000"/>
                  </a:schemeClr>
                </a:solidFill>
              </a:rPr>
              <a:t>diagnostics</a:t>
            </a:r>
          </a:p>
          <a:p>
            <a:r>
              <a:rPr lang="en-US" altLang="zh-CN" sz="2800" dirty="0" smtClean="0">
                <a:solidFill>
                  <a:schemeClr val="accent2">
                    <a:lumMod val="60000"/>
                    <a:lumOff val="40000"/>
                  </a:schemeClr>
                </a:solidFill>
              </a:rPr>
              <a:t>T</a:t>
            </a:r>
            <a:r>
              <a:rPr lang="en-US" altLang="zh-CN" sz="2800" dirty="0" smtClean="0">
                <a:solidFill>
                  <a:schemeClr val="accent2">
                    <a:lumMod val="60000"/>
                    <a:lumOff val="40000"/>
                  </a:schemeClr>
                </a:solidFill>
              </a:rPr>
              <a:t>elemetry </a:t>
            </a:r>
            <a:r>
              <a:rPr lang="en-US" altLang="zh-CN" sz="2800" dirty="0" smtClean="0"/>
              <a:t>- </a:t>
            </a:r>
            <a:r>
              <a:rPr lang="en-US" altLang="zh-CN" sz="2800" dirty="0" smtClean="0"/>
              <a:t>native </a:t>
            </a:r>
            <a:r>
              <a:rPr lang="en-US" altLang="zh-CN" sz="2800" dirty="0"/>
              <a:t>and 3</a:t>
            </a:r>
            <a:r>
              <a:rPr lang="en-US" altLang="zh-CN" sz="2800" baseline="30000" dirty="0"/>
              <a:t>rd</a:t>
            </a:r>
            <a:r>
              <a:rPr lang="en-US" altLang="zh-CN" sz="2800" dirty="0"/>
              <a:t> party </a:t>
            </a:r>
            <a:r>
              <a:rPr lang="en-US" altLang="zh-CN" sz="2800" dirty="0" smtClean="0"/>
              <a:t>support</a:t>
            </a:r>
            <a:endParaRPr lang="en-US" altLang="zh-CN" sz="2800" dirty="0">
              <a:solidFill>
                <a:schemeClr val="accent2">
                  <a:lumMod val="60000"/>
                  <a:lumOff val="40000"/>
                </a:schemeClr>
              </a:solidFill>
            </a:endParaRPr>
          </a:p>
          <a:p>
            <a:r>
              <a:rPr lang="en-US" altLang="zh-CN" sz="2800" dirty="0" smtClean="0"/>
              <a:t>Handle transient errors </a:t>
            </a:r>
            <a:r>
              <a:rPr lang="en-US" altLang="zh-CN" sz="2800" dirty="0" smtClean="0"/>
              <a:t>with </a:t>
            </a:r>
            <a:r>
              <a:rPr lang="en-US" altLang="zh-CN" sz="2800" dirty="0" smtClean="0">
                <a:solidFill>
                  <a:schemeClr val="accent2">
                    <a:lumMod val="60000"/>
                    <a:lumOff val="40000"/>
                  </a:schemeClr>
                </a:solidFill>
              </a:rPr>
              <a:t>Application Block</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3050</TotalTime>
  <Words>3121</Words>
  <Application>Microsoft Office PowerPoint</Application>
  <PresentationFormat>Widescreen</PresentationFormat>
  <Paragraphs>468</Paragraphs>
  <Slides>36</Slides>
  <Notes>30</Notes>
  <HiddenSlides>2</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宋体</vt:lpstr>
      <vt:lpstr>Aharoni</vt:lpstr>
      <vt:lpstr>Arial</vt:lpstr>
      <vt:lpstr>Calibri</vt:lpstr>
      <vt:lpstr>Segoe UI</vt:lpstr>
      <vt:lpstr>Segoe UI Light</vt:lpstr>
      <vt:lpstr>Wingdings</vt:lpstr>
      <vt:lpstr>1_Azure Event</vt:lpstr>
      <vt:lpstr>2_Azure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Demo: Azure Resource Manager</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Resiliency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82</cp:revision>
  <cp:lastPrinted>2015-06-12T17:38:27Z</cp:lastPrinted>
  <dcterms:created xsi:type="dcterms:W3CDTF">2015-04-24T19:16:14Z</dcterms:created>
  <dcterms:modified xsi:type="dcterms:W3CDTF">2015-06-13T22:38:08Z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